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9" r:id="rId2"/>
    <p:sldId id="280" r:id="rId3"/>
    <p:sldId id="260" r:id="rId4"/>
    <p:sldId id="278" r:id="rId5"/>
    <p:sldId id="272" r:id="rId6"/>
    <p:sldId id="284" r:id="rId7"/>
    <p:sldId id="281" r:id="rId8"/>
    <p:sldId id="282" r:id="rId9"/>
    <p:sldId id="28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7/29/2020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7/29/2020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7/29/2020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7/29/2020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7/29/2020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i.wikipedia.org/wiki/%E0%A4%B8%E0%A5%82%E0%A4%B0%E0%A5%8D%E0%A4%AF%E0%A4%95%E0%A4%BE%E0%A4%A8%E0%A5%8D%E0%A4%A4_%E0%A4%A4%E0%A5%8D%E0%A4%B0%E0%A4%BF%E0%A4%AA%E0%A4%BE%E0%A4%A0%E0%A5%80_'%E0%A4%A8%E0%A4%BF%E0%A4%B0%E0%A4%BE%E0%A4%B2%E0%A4%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hi.wikipedia.org/wiki/%E0%A4%B8%E0%A5%82%E0%A4%B0%E0%A5%8D%E0%A4%AF%E0%A4%95%E0%A4%BE%E0%A4%A8%E0%A5%8D%E0%A4%A4_%E0%A4%A4%E0%A5%8D%E0%A4%B0%E0%A4%BF%E0%A4%AA%E0%A4%BE%E0%A4%A0%E0%A5%80_'%E0%A4%A8%E0%A4%BF%E0%A4%B0%E0%A4%BE%E0%A4%B2%E0%A4%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hi.wikipedia.org/wiki/%E0%A4%B8%E0%A5%82%E0%A4%B0%E0%A5%8D%E0%A4%AF%E0%A4%95%E0%A4%BE%E0%A4%A8%E0%A5%8D%E0%A4%A4_%E0%A4%A4%E0%A5%8D%E0%A4%B0%E0%A4%BF%E0%A4%AA%E0%A4%BE%E0%A4%A0%E0%A5%80_'%E0%A4%A8%E0%A4%BF%E0%A4%B0%E0%A4%BE%E0%A4%B2%E0%A4%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2"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3"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हिन्दी=कक्षा -X</a:t>
            </a:r>
          </a:p>
          <a:p>
            <a:pPr algn="ctr"/>
            <a:r>
              <a:rPr lang="hi-IN" sz="3600" b="1" dirty="0" smtClean="0">
                <a:solidFill>
                  <a:schemeClr val="bg1"/>
                </a:solidFill>
                <a:latin typeface="Arial" pitchFamily="34" charset="0"/>
                <a:cs typeface="Arial" pitchFamily="34" charset="0"/>
              </a:rPr>
              <a:t> (क्षितिज-गद्य खंड</a:t>
            </a:r>
            <a:r>
              <a:rPr lang="en-US" sz="3600" b="1" dirty="0" smtClean="0">
                <a:solidFill>
                  <a:schemeClr val="bg1"/>
                </a:solidFill>
                <a:latin typeface="Arial" pitchFamily="34" charset="0"/>
                <a:cs typeface="Arial" pitchFamily="34" charset="0"/>
              </a:rPr>
              <a:t>-5-</a:t>
            </a:r>
            <a:r>
              <a:rPr lang="hi-IN" sz="3600" b="1" dirty="0" smtClean="0">
                <a:solidFill>
                  <a:schemeClr val="bg1"/>
                </a:solidFill>
                <a:latin typeface="Arial" pitchFamily="34" charset="0"/>
                <a:cs typeface="Arial" pitchFamily="34" charset="0"/>
              </a:rPr>
              <a:t>उत्साह,अट नहीं रही)</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4"/>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yntbe\Desktop\YASHPAL.jpg"/>
          <p:cNvPicPr>
            <a:picLocks noChangeAspect="1" noChangeArrowheads="1"/>
          </p:cNvPicPr>
          <p:nvPr/>
        </p:nvPicPr>
        <p:blipFill>
          <a:blip r:embed="rId2"/>
          <a:stretch>
            <a:fillRect/>
          </a:stretch>
        </p:blipFill>
        <p:spPr bwMode="auto">
          <a:xfrm>
            <a:off x="0" y="762000"/>
            <a:ext cx="8153400" cy="6096000"/>
          </a:xfrm>
          <a:prstGeom prst="rect">
            <a:avLst/>
          </a:prstGeom>
          <a:noFill/>
        </p:spPr>
      </p:pic>
      <p:sp>
        <p:nvSpPr>
          <p:cNvPr id="3" name="Rectangle 2"/>
          <p:cNvSpPr/>
          <p:nvPr/>
        </p:nvSpPr>
        <p:spPr>
          <a:xfrm>
            <a:off x="304800" y="228601"/>
            <a:ext cx="7582773" cy="523220"/>
          </a:xfrm>
          <a:prstGeom prst="rect">
            <a:avLst/>
          </a:prstGeom>
        </p:spPr>
        <p:txBody>
          <a:bodyPr wrap="square">
            <a:spAutoFit/>
          </a:bodyPr>
          <a:lstStyle/>
          <a:p>
            <a:pPr algn="ctr"/>
            <a:r>
              <a:rPr lang="hi-IN" sz="2800" u="sng" dirty="0" smtClean="0">
                <a:solidFill>
                  <a:srgbClr val="FF0000"/>
                </a:solidFill>
              </a:rPr>
              <a:t>पाठ-</a:t>
            </a:r>
            <a:r>
              <a:rPr lang="en-US" sz="2800" u="sng" dirty="0" smtClean="0">
                <a:solidFill>
                  <a:srgbClr val="FF0000"/>
                </a:solidFill>
              </a:rPr>
              <a:t>5-</a:t>
            </a:r>
            <a:r>
              <a:rPr lang="hi-IN" sz="2800" u="sng" dirty="0" smtClean="0">
                <a:solidFill>
                  <a:srgbClr val="FF0000"/>
                </a:solidFill>
              </a:rPr>
              <a:t>उत्साह (सूर्यकांत त्रिपाठी निराला)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670560"/>
          </a:xfrm>
        </p:spPr>
        <p:txBody>
          <a:bodyPr>
            <a:normAutofit/>
          </a:bodyPr>
          <a:lstStyle/>
          <a:p>
            <a:pPr algn="ctr"/>
            <a:r>
              <a:rPr lang="hi-IN" sz="3200" u="sng" dirty="0" smtClean="0">
                <a:solidFill>
                  <a:srgbClr val="FF0000"/>
                </a:solidFill>
              </a:rPr>
              <a:t>पाठ-</a:t>
            </a:r>
            <a:r>
              <a:rPr lang="en-US" sz="3200" u="sng" dirty="0" smtClean="0">
                <a:solidFill>
                  <a:srgbClr val="FF0000"/>
                </a:solidFill>
              </a:rPr>
              <a:t>5-</a:t>
            </a:r>
            <a:r>
              <a:rPr lang="hi-IN" sz="3200" u="sng" dirty="0" smtClean="0">
                <a:solidFill>
                  <a:srgbClr val="FF0000"/>
                </a:solidFill>
              </a:rPr>
              <a:t>उत्साह (सूर्यकांत त्रिपाठी निराला) </a:t>
            </a:r>
            <a:endParaRPr lang="en-US" sz="3200" dirty="0"/>
          </a:p>
        </p:txBody>
      </p:sp>
      <p:sp>
        <p:nvSpPr>
          <p:cNvPr id="5" name="Content Placeholder 4"/>
          <p:cNvSpPr>
            <a:spLocks noGrp="1"/>
          </p:cNvSpPr>
          <p:nvPr>
            <p:ph idx="1"/>
          </p:nvPr>
        </p:nvSpPr>
        <p:spPr>
          <a:xfrm>
            <a:off x="304800" y="1066800"/>
            <a:ext cx="7772400" cy="5562600"/>
          </a:xfrm>
        </p:spPr>
        <p:txBody>
          <a:bodyPr>
            <a:normAutofit fontScale="85000" lnSpcReduction="20000"/>
          </a:bodyPr>
          <a:lstStyle/>
          <a:p>
            <a:pPr algn="ctr">
              <a:buNone/>
            </a:pPr>
            <a:r>
              <a:rPr lang="hi-IN" sz="2800" u="sng" dirty="0" smtClean="0">
                <a:solidFill>
                  <a:srgbClr val="FF0000"/>
                </a:solidFill>
              </a:rPr>
              <a:t>लेखक परिचय </a:t>
            </a:r>
          </a:p>
          <a:p>
            <a:pPr algn="just"/>
            <a:r>
              <a:rPr lang="hi-IN" sz="2000" dirty="0" smtClean="0">
                <a:solidFill>
                  <a:srgbClr val="FF0000"/>
                </a:solidFill>
              </a:rPr>
              <a:t>सूर्यकान्त त्रिपाठी 'निराला</a:t>
            </a:r>
            <a:r>
              <a:rPr lang="hi-IN" sz="2000" dirty="0" smtClean="0"/>
              <a:t>' का जन्म बंगाल की महिषादल रियासत (जिला मेदिनीपुर) में माघ शुक्ल ११, संवत् १९५५, तदनुसार २१ फ़रवरी, सन् १८९९ में हुआ था।</a:t>
            </a:r>
            <a:r>
              <a:rPr lang="hi-IN" sz="2000" baseline="30000" dirty="0" smtClean="0">
                <a:hlinkClick r:id="rId2"/>
              </a:rPr>
              <a:t>[1]</a:t>
            </a:r>
            <a:r>
              <a:rPr lang="hi-IN" sz="2000" dirty="0" smtClean="0"/>
              <a:t> वसंत पंचमी पर उनका जन्मदिन मनाने की परंपरा १९३० में प्रारंभ हुई।</a:t>
            </a:r>
            <a:r>
              <a:rPr lang="hi-IN" sz="2000" baseline="30000" dirty="0" smtClean="0">
                <a:hlinkClick r:id="rId2"/>
              </a:rPr>
              <a:t>[2]</a:t>
            </a:r>
            <a:r>
              <a:rPr lang="hi-IN" sz="2000" dirty="0" smtClean="0"/>
              <a:t> उनका जन्म मंगलवार को हुआ था। जन्म-कुण्डली बनाने वाले पंडित के कहने से उनका नाम सुर्जकुमार रखा गया। उनके पिता पंडित रामसहाय तिवारी उन्नाव (बैसवाड़ा) के रहने वाले थे और महिषादल में सिपाही की नौकरी करते थे। वे मूल रूप से उत्तर प्रदेश के उन्नाव जिले के गढ़ाकोला नामक गाँव के निवासी थे।</a:t>
            </a:r>
          </a:p>
          <a:p>
            <a:pPr algn="just"/>
            <a:r>
              <a:rPr lang="hi-IN" sz="2000" dirty="0" smtClean="0"/>
              <a:t>निराला की शिक्षा हाई स्कूल तक हुई। बाद में हिन्दी संस्कृत और बाङ्ला का स्वतंत्र अध्ययन किया। पिता की छोटी-सी नौकरी की असुविधाओं और मान-अपमान का परिचय निराला को आरम्भ में ही प्राप्त हुआ। उन्होंने दलित-शोषित किसान के साथ हमदर्दी का संस्कार अपने अबोध मन से ही अर्जित किया। तीन वर्ष की अवस्था में माता का और बीस वर्ष का होते-होते पिता का देहांत हो गया। अपने बच्चों के अलावा संयुक्त परिवार का भी बोझ निराला पर पड़ा। पहले महायुद्ध के बाद जो महामारी फैली उसमें न सिर्फ पत्नी मनोहरा देवी का, बल्कि चाचा, भाई और भाभी का भी देहांत हो गया। शेष कुनबे का बोझ उठाने में महिषादल की नौकरी अपर्याप्त थी। इसके बाद का उनका सारा जीवन आर्थिक-संघर्ष में बीता। निराला के जीवन की सबसे विशेष बात यह है कि कठिन से कठिन परिस्थितियों में भी उन्होंने सिद्धांत त्यागकर समझौते का रास्ता नहीं अपनाया, संघर्ष का साहस नहीं गंवाया। जीवन का उत्तरार्द्ध इलाहाबाद में बीता। वहीं दारागंज मुहल्ले में स्थित रायसाहब की विशाल कोठी के ठीक पीछे बने एक कमरे में १५ अक्टूबर १९६१ को उन्होंने अपनी इहलीला समाप्त की।</a:t>
            </a:r>
            <a:endParaRPr lang="hi-I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a:bodyPr>
          <a:lstStyle/>
          <a:p>
            <a:pPr algn="ctr"/>
            <a:r>
              <a:rPr lang="hi-IN" sz="2800" u="sng" dirty="0" smtClean="0">
                <a:solidFill>
                  <a:srgbClr val="FF0000"/>
                </a:solidFill>
              </a:rPr>
              <a:t>पाठ-</a:t>
            </a:r>
            <a:r>
              <a:rPr lang="en-US" sz="2800" u="sng" dirty="0" smtClean="0">
                <a:solidFill>
                  <a:srgbClr val="FF0000"/>
                </a:solidFill>
              </a:rPr>
              <a:t>5-</a:t>
            </a:r>
            <a:r>
              <a:rPr lang="hi-IN" sz="2800" u="sng" dirty="0" smtClean="0">
                <a:solidFill>
                  <a:srgbClr val="FF0000"/>
                </a:solidFill>
              </a:rPr>
              <a:t>उत्साह (सूर्यकांत त्रिपाठी निराला) </a:t>
            </a:r>
            <a:endParaRPr lang="en-US" sz="2800" dirty="0"/>
          </a:p>
        </p:txBody>
      </p:sp>
      <p:sp>
        <p:nvSpPr>
          <p:cNvPr id="3" name="Content Placeholder 2"/>
          <p:cNvSpPr>
            <a:spLocks noGrp="1"/>
          </p:cNvSpPr>
          <p:nvPr>
            <p:ph idx="1"/>
          </p:nvPr>
        </p:nvSpPr>
        <p:spPr>
          <a:xfrm>
            <a:off x="0" y="838200"/>
            <a:ext cx="8077200" cy="6019800"/>
          </a:xfrm>
        </p:spPr>
        <p:txBody>
          <a:bodyPr>
            <a:normAutofit fontScale="62500" lnSpcReduction="20000"/>
          </a:bodyPr>
          <a:lstStyle/>
          <a:p>
            <a:r>
              <a:rPr lang="hi-IN" sz="2800" b="1" dirty="0" smtClean="0"/>
              <a:t>काव्यसंग्रह</a:t>
            </a:r>
          </a:p>
          <a:p>
            <a:r>
              <a:rPr lang="hi-IN" sz="2800" dirty="0" smtClean="0"/>
              <a:t>अनामिका (1923)परिमल (1930)गीतिका (1936)</a:t>
            </a:r>
          </a:p>
          <a:p>
            <a:r>
              <a:rPr lang="hi-IN" sz="2800" dirty="0" smtClean="0"/>
              <a:t>अनामिका (द्वितीय) (1939)</a:t>
            </a:r>
            <a:r>
              <a:rPr lang="hi-IN" sz="2800" baseline="30000" dirty="0" smtClean="0">
                <a:hlinkClick r:id="rId2"/>
              </a:rPr>
              <a:t>[8]</a:t>
            </a:r>
            <a:r>
              <a:rPr lang="hi-IN" sz="2800" dirty="0" smtClean="0"/>
              <a:t> (इसी संग्रह में सरोज स्मृति और राम की शक्तिपूजा जैसी प्रसिद्ध कविताओं का संकलन है।तुलसीदास (1939)</a:t>
            </a:r>
            <a:r>
              <a:rPr lang="hi-IN" sz="2800" baseline="30000" dirty="0" smtClean="0">
                <a:hlinkClick r:id="rId2"/>
              </a:rPr>
              <a:t>[8]</a:t>
            </a:r>
            <a:r>
              <a:rPr lang="hi-IN" sz="2800" dirty="0" smtClean="0"/>
              <a:t>कुकुरमुत्ता (1942)</a:t>
            </a:r>
          </a:p>
          <a:p>
            <a:pPr>
              <a:buNone/>
            </a:pPr>
            <a:r>
              <a:rPr lang="hi-IN" sz="2800" dirty="0" smtClean="0"/>
              <a:t>  अणिमा (1943)बेला (1946)नये पत्ते (1946)</a:t>
            </a:r>
          </a:p>
          <a:p>
            <a:r>
              <a:rPr lang="hi-IN" sz="2800" dirty="0" smtClean="0"/>
              <a:t>अर्चना(1950)आराधना (1953)गीत कुंज (1954)</a:t>
            </a:r>
          </a:p>
          <a:p>
            <a:r>
              <a:rPr lang="hi-IN" sz="2800" dirty="0" smtClean="0"/>
              <a:t>सांध्य काकली, अपरा (संचयन)</a:t>
            </a:r>
          </a:p>
          <a:p>
            <a:r>
              <a:rPr lang="hi-IN" sz="2800" b="1" dirty="0" smtClean="0"/>
              <a:t>उपन्यास</a:t>
            </a:r>
          </a:p>
          <a:p>
            <a:r>
              <a:rPr lang="hi-IN" sz="2800" dirty="0" smtClean="0"/>
              <a:t>अप्सरा (1931)अलका (1933)प्रभावती (1936)निरुपमा (1936)कुल्ली भाट (1938-39)बिल्लेसुर बकरिहा (1942)</a:t>
            </a:r>
          </a:p>
          <a:p>
            <a:r>
              <a:rPr lang="hi-IN" sz="2800" dirty="0" smtClean="0"/>
              <a:t>चोटी की पकड़ (1946)काले कारनामे (1950) {अपूर्ण}</a:t>
            </a:r>
          </a:p>
          <a:p>
            <a:r>
              <a:rPr lang="hi-IN" sz="2800" dirty="0" smtClean="0"/>
              <a:t>चमेली (अपूर्ण)इन्दुलेखा (अपूर्ण)</a:t>
            </a:r>
            <a:r>
              <a:rPr lang="hi-IN" sz="2800" b="1" dirty="0" smtClean="0"/>
              <a:t> </a:t>
            </a:r>
          </a:p>
          <a:p>
            <a:r>
              <a:rPr lang="hi-IN" sz="2800" b="1" dirty="0" smtClean="0"/>
              <a:t>कहानी संग्रह</a:t>
            </a:r>
          </a:p>
          <a:p>
            <a:r>
              <a:rPr lang="hi-IN" sz="2800" dirty="0" smtClean="0"/>
              <a:t>लिली (1934)</a:t>
            </a:r>
          </a:p>
          <a:p>
            <a:r>
              <a:rPr lang="hi-IN" sz="2800" dirty="0" smtClean="0"/>
              <a:t>सखी (1935)</a:t>
            </a:r>
          </a:p>
          <a:p>
            <a:r>
              <a:rPr lang="hi-IN" sz="2800" dirty="0" smtClean="0"/>
              <a:t>सुकुल की बीवी (1941)</a:t>
            </a:r>
          </a:p>
          <a:p>
            <a:r>
              <a:rPr lang="hi-IN" sz="2800" dirty="0" smtClean="0"/>
              <a:t>चतुरी चमार (1945) ['सखी' संग्रह की कहानियों का ही इस नये नाम से पुनर्प्रकाशन।]</a:t>
            </a:r>
          </a:p>
          <a:p>
            <a:r>
              <a:rPr lang="hi-IN" sz="2800" dirty="0" smtClean="0"/>
              <a:t>देवी (1948)</a:t>
            </a:r>
          </a:p>
          <a:p>
            <a:endParaRPr lang="hi-IN" sz="2800" dirty="0" smtClean="0"/>
          </a:p>
          <a:p>
            <a:endParaRPr lang="hi-IN" sz="2800" dirty="0" smtClean="0"/>
          </a:p>
          <a:p>
            <a:pPr algn="just">
              <a:buNone/>
            </a:pPr>
            <a:endParaRPr lang="hi-IN" dirty="0" smtClean="0"/>
          </a:p>
          <a:p>
            <a:endParaRPr lang="hi-IN" dirty="0" smtClean="0"/>
          </a:p>
          <a:p>
            <a:endParaRPr lang="hi-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20040"/>
            <a:ext cx="7239000" cy="518160"/>
          </a:xfrm>
        </p:spPr>
        <p:txBody>
          <a:bodyPr>
            <a:normAutofit/>
          </a:bodyPr>
          <a:lstStyle/>
          <a:p>
            <a:pPr algn="ctr"/>
            <a:r>
              <a:rPr lang="hi-IN" sz="3200" u="sng" dirty="0" smtClean="0">
                <a:solidFill>
                  <a:srgbClr val="FF0000"/>
                </a:solidFill>
              </a:rPr>
              <a:t>पाठ-</a:t>
            </a:r>
            <a:r>
              <a:rPr lang="en-US" sz="3200" u="sng" dirty="0" smtClean="0">
                <a:solidFill>
                  <a:srgbClr val="FF0000"/>
                </a:solidFill>
              </a:rPr>
              <a:t>5-</a:t>
            </a:r>
            <a:r>
              <a:rPr lang="hi-IN" sz="3200" u="sng" dirty="0" smtClean="0">
                <a:solidFill>
                  <a:srgbClr val="FF0000"/>
                </a:solidFill>
              </a:rPr>
              <a:t>उत्साह (सूर्यकांत त्रिपाठी निराला) </a:t>
            </a:r>
            <a:endParaRPr lang="en-US" sz="3200" u="sng" dirty="0">
              <a:solidFill>
                <a:srgbClr val="FF0000"/>
              </a:solidFill>
            </a:endParaRPr>
          </a:p>
        </p:txBody>
      </p:sp>
      <p:sp>
        <p:nvSpPr>
          <p:cNvPr id="5" name="Content Placeholder 4"/>
          <p:cNvSpPr>
            <a:spLocks noGrp="1"/>
          </p:cNvSpPr>
          <p:nvPr>
            <p:ph idx="1"/>
          </p:nvPr>
        </p:nvSpPr>
        <p:spPr>
          <a:xfrm>
            <a:off x="304800" y="838200"/>
            <a:ext cx="7772400" cy="5791200"/>
          </a:xfrm>
        </p:spPr>
        <p:txBody>
          <a:bodyPr>
            <a:normAutofit fontScale="77500" lnSpcReduction="20000"/>
          </a:bodyPr>
          <a:lstStyle/>
          <a:p>
            <a:pPr marL="514350" indent="-514350" algn="just">
              <a:buAutoNum type="romanLcParenR"/>
            </a:pPr>
            <a:endParaRPr lang="hi-IN" sz="2000" dirty="0" smtClean="0"/>
          </a:p>
          <a:p>
            <a:r>
              <a:rPr lang="hi-IN" sz="2000" b="1" dirty="0" smtClean="0"/>
              <a:t>निबन्ध-आलोचना</a:t>
            </a:r>
          </a:p>
          <a:p>
            <a:pPr>
              <a:buNone/>
            </a:pPr>
            <a:r>
              <a:rPr lang="hi-IN" sz="2000" dirty="0" smtClean="0"/>
              <a:t>  रवीन्द्र कविता कानन (1929)प्रबंध पद्म (1934)प्रबंध प्रतिमा (1940)</a:t>
            </a:r>
          </a:p>
          <a:p>
            <a:pPr>
              <a:buNone/>
            </a:pPr>
            <a:r>
              <a:rPr lang="hi-IN" sz="2000" dirty="0" smtClean="0"/>
              <a:t>  चाबुक (1942)चयन (1957)संग्रह (1963)</a:t>
            </a:r>
            <a:r>
              <a:rPr lang="hi-IN" sz="2000" baseline="30000" dirty="0" smtClean="0">
                <a:hlinkClick r:id="rId2"/>
              </a:rPr>
              <a:t>[9]</a:t>
            </a:r>
            <a:endParaRPr lang="hi-IN" sz="2000" baseline="30000" dirty="0" smtClean="0"/>
          </a:p>
          <a:p>
            <a:r>
              <a:rPr lang="hi-IN" sz="2000" b="1" dirty="0" smtClean="0"/>
              <a:t>बालोपयोगी साहित्य</a:t>
            </a:r>
          </a:p>
          <a:p>
            <a:pPr>
              <a:buNone/>
            </a:pPr>
            <a:r>
              <a:rPr lang="hi-IN" sz="2000" dirty="0" smtClean="0"/>
              <a:t>  भक्त ध्रुव (1926)भक्त प्रहलाद (1926)भीष्म (1926)महाराणा प्रताप (1927)सीखभरी कहानियाँ </a:t>
            </a:r>
          </a:p>
          <a:p>
            <a:r>
              <a:rPr lang="hi-IN" sz="2000" b="1" dirty="0" smtClean="0"/>
              <a:t>अनुवाद</a:t>
            </a:r>
          </a:p>
          <a:p>
            <a:pPr algn="just">
              <a:buNone/>
            </a:pPr>
            <a:r>
              <a:rPr lang="hi-IN" sz="2000" dirty="0" smtClean="0"/>
              <a:t>  रामचरितमानस (विनय-भाग)-1948 (खड़ीबोली हिन्दी में पद्यानुवाद)आनंद मठ (बाङ्ला से गद्यानुवाद)विष वृक्षकृष्णकांत का वसीयतनामा,कपालकुंडला,दुर्गेश नन्दिनी,राज सिंह,राजरानी,देवी चौधरानी,युगलांगुलीय,चन्द्रशेखर,रजनी,</a:t>
            </a:r>
            <a:r>
              <a:rPr lang="hi-IN" sz="2000" b="1" dirty="0" smtClean="0"/>
              <a:t>श्रीरामकृष्णवचनामृत</a:t>
            </a:r>
            <a:r>
              <a:rPr lang="hi-IN" sz="2000" dirty="0" smtClean="0"/>
              <a:t> (तीन खण्डों में),परिव्राजक,भारत में विवेकानंद,राजयोग (अंशानुवाद)</a:t>
            </a:r>
            <a:r>
              <a:rPr lang="hi-IN" sz="2000" baseline="30000" dirty="0" smtClean="0">
                <a:hlinkClick r:id="rId2"/>
              </a:rPr>
              <a:t>[11]</a:t>
            </a:r>
            <a:endParaRPr lang="hi-IN" sz="2000" dirty="0" smtClean="0"/>
          </a:p>
          <a:p>
            <a:endParaRPr lang="hi-IN" sz="2000" dirty="0" smtClean="0"/>
          </a:p>
          <a:p>
            <a:pPr algn="just"/>
            <a:r>
              <a:rPr lang="hi-IN" sz="2000" dirty="0" smtClean="0"/>
              <a:t>सूर्यकांत त्रिपाठी 'निराला' की पहली नियुक्ति महिषादल राज्य में ही हुई। उन्होंने १९१८ से १९२२ तक यह नौकरी की। उसके बाद संपादन, स्वतंत्र लेखन और अनुवाद कार्य की ओर प्रवृत्त हुए। १९२२ से १९२३ के दौरान कोलकाता से प्रकाशित 'समन्वय' का संपादन किया, १९२३ के अगस्त से </a:t>
            </a:r>
            <a:r>
              <a:rPr lang="hi-IN" sz="2000" i="1" dirty="0" smtClean="0"/>
              <a:t>मतवाला</a:t>
            </a:r>
            <a:r>
              <a:rPr lang="hi-IN" sz="2000" dirty="0" smtClean="0"/>
              <a:t> के संपादक मंडल में कार्य किया। इसके बाद लखनऊ में गंगा पुस्तक माला कार्यालय में उनकी नियुक्ति हुई जहाँ वे संस्था की मासिक पत्रिका </a:t>
            </a:r>
            <a:r>
              <a:rPr lang="hi-IN" sz="2000" i="1" dirty="0" smtClean="0"/>
              <a:t>सुधा</a:t>
            </a:r>
            <a:r>
              <a:rPr lang="hi-IN" sz="2000" dirty="0" smtClean="0"/>
              <a:t> से १९३५ के मध्य तक संबद्ध रहे। १९३५ से १९४० तक का कुछ समय उन्होंने लखनऊ में भी बिताया। इसके बाद १९४२ से मृत्यु पर्यन्त इलाहाबाद में रह कर स्वतंत्र लेखन और अनुवाद कार्य किया। उनकी पहली कविता जन्मभूमि प्रभा नामक मासिक पत्र में जून १९२० में, पहला कविता संग्रह १९२३ में अनामिका नाम से, तथा पहला निबंध बंग भाषा का उच्चारण अक्टूबर १९२० में मासिक पत्रिका सरस्वती में प्रकाशित हुआ।</a:t>
            </a:r>
          </a:p>
          <a:p>
            <a:pPr marL="514350" indent="-514350" algn="just">
              <a:buAutoNum type="romanLcParenR"/>
            </a:pPr>
            <a:endParaRPr lang="hi-IN" sz="2000" dirty="0" smtClean="0"/>
          </a:p>
          <a:p>
            <a:pPr marL="514350" indent="-514350" algn="just">
              <a:buAutoNum type="romanLcParenR"/>
            </a:pPr>
            <a:endParaRPr lang="hi-IN"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ormAutofit/>
          </a:bodyPr>
          <a:lstStyle/>
          <a:p>
            <a:pPr algn="ctr"/>
            <a:r>
              <a:rPr lang="hi-IN" sz="3200" u="sng" dirty="0" smtClean="0">
                <a:solidFill>
                  <a:srgbClr val="FF0000"/>
                </a:solidFill>
              </a:rPr>
              <a:t>पाठ-</a:t>
            </a:r>
            <a:r>
              <a:rPr lang="en-US" sz="3200" u="sng" dirty="0" smtClean="0">
                <a:solidFill>
                  <a:srgbClr val="FF0000"/>
                </a:solidFill>
              </a:rPr>
              <a:t>5-</a:t>
            </a:r>
            <a:r>
              <a:rPr lang="hi-IN" sz="3200" u="sng" dirty="0" smtClean="0">
                <a:solidFill>
                  <a:srgbClr val="FF0000"/>
                </a:solidFill>
              </a:rPr>
              <a:t>उत्साह (सूर्यकांत त्रिपाठी निराला) </a:t>
            </a:r>
            <a:endParaRPr lang="en-US" sz="3200" dirty="0"/>
          </a:p>
        </p:txBody>
      </p:sp>
      <p:sp>
        <p:nvSpPr>
          <p:cNvPr id="3" name="Content Placeholder 2"/>
          <p:cNvSpPr>
            <a:spLocks noGrp="1"/>
          </p:cNvSpPr>
          <p:nvPr>
            <p:ph idx="1"/>
          </p:nvPr>
        </p:nvSpPr>
        <p:spPr>
          <a:xfrm>
            <a:off x="457200" y="914400"/>
            <a:ext cx="7239000" cy="5541336"/>
          </a:xfrm>
        </p:spPr>
        <p:txBody>
          <a:bodyPr>
            <a:normAutofit lnSpcReduction="10000"/>
          </a:bodyPr>
          <a:lstStyle/>
          <a:p>
            <a:pPr algn="ctr" fontAlgn="base">
              <a:buNone/>
            </a:pPr>
            <a:r>
              <a:rPr lang="hi-IN" b="1" dirty="0" smtClean="0"/>
              <a:t>सूर्यकांत त्रिपाठी निराला की कविता- उत्साह</a:t>
            </a:r>
          </a:p>
          <a:p>
            <a:pPr algn="ctr" fontAlgn="base">
              <a:buNone/>
            </a:pPr>
            <a:r>
              <a:rPr lang="hi-IN" sz="2400" dirty="0" smtClean="0"/>
              <a:t>बादल, गरजो!</a:t>
            </a:r>
            <a:br>
              <a:rPr lang="hi-IN" sz="2400" dirty="0" smtClean="0"/>
            </a:br>
            <a:r>
              <a:rPr lang="hi-IN" sz="2400" dirty="0" smtClean="0"/>
              <a:t>घेर   घेर घोर      गगन, धाराधर ओ !</a:t>
            </a:r>
            <a:br>
              <a:rPr lang="hi-IN" sz="2400" dirty="0" smtClean="0"/>
            </a:br>
            <a:r>
              <a:rPr lang="hi-IN" sz="2400" dirty="0" smtClean="0"/>
              <a:t>ललित       ललित, काले       घुंघराले,</a:t>
            </a:r>
            <a:br>
              <a:rPr lang="hi-IN" sz="2400" dirty="0" smtClean="0"/>
            </a:br>
            <a:r>
              <a:rPr lang="hi-IN" sz="2400" dirty="0" smtClean="0"/>
              <a:t>बाल        कल्पना  के -से  पाले,</a:t>
            </a:r>
            <a:br>
              <a:rPr lang="hi-IN" sz="2400" dirty="0" smtClean="0"/>
            </a:br>
            <a:r>
              <a:rPr lang="hi-IN" sz="2400" dirty="0" smtClean="0"/>
              <a:t>विधुत-छबि उर में, कवि, नवजीवन वाले !</a:t>
            </a:r>
            <a:br>
              <a:rPr lang="hi-IN" sz="2400" dirty="0" smtClean="0"/>
            </a:br>
            <a:r>
              <a:rPr lang="hi-IN" sz="2400" dirty="0" smtClean="0"/>
              <a:t>वज्र        छिपा, नूतन         कविता</a:t>
            </a:r>
            <a:br>
              <a:rPr lang="hi-IN" sz="2400" dirty="0" smtClean="0"/>
            </a:br>
            <a:r>
              <a:rPr lang="hi-IN" sz="2400" dirty="0" smtClean="0"/>
              <a:t>फिर भर दो –</a:t>
            </a:r>
            <a:br>
              <a:rPr lang="hi-IN" sz="2400" dirty="0" smtClean="0"/>
            </a:br>
            <a:r>
              <a:rPr lang="hi-IN" sz="2400" dirty="0" smtClean="0"/>
              <a:t>बादल गरजो !</a:t>
            </a:r>
          </a:p>
          <a:p>
            <a:pPr algn="ctr" fontAlgn="base">
              <a:buNone/>
            </a:pPr>
            <a:r>
              <a:rPr lang="hi-IN" sz="2400" dirty="0" smtClean="0"/>
              <a:t>विकल    विकल, उन्मन   थे उन्मन</a:t>
            </a:r>
            <a:br>
              <a:rPr lang="hi-IN" sz="2400" dirty="0" smtClean="0"/>
            </a:br>
            <a:r>
              <a:rPr lang="hi-IN" sz="2400" dirty="0" smtClean="0"/>
              <a:t>विश्व    के निदाघ    के सकल जन,</a:t>
            </a:r>
            <a:br>
              <a:rPr lang="hi-IN" sz="2400" dirty="0" smtClean="0"/>
            </a:br>
            <a:r>
              <a:rPr lang="hi-IN" sz="2400" dirty="0" smtClean="0"/>
              <a:t>आए  अज्ञात  दिशा से अनंत  के घन !</a:t>
            </a:r>
            <a:br>
              <a:rPr lang="hi-IN" sz="2400" dirty="0" smtClean="0"/>
            </a:br>
            <a:r>
              <a:rPr lang="hi-IN" sz="2400" dirty="0" smtClean="0"/>
              <a:t>तप्त       धरा, जल       से फिर</a:t>
            </a:r>
            <a:br>
              <a:rPr lang="hi-IN" sz="2400" dirty="0" smtClean="0"/>
            </a:br>
            <a:r>
              <a:rPr lang="hi-IN" sz="2400" dirty="0" smtClean="0"/>
              <a:t>शीतल कर दो –</a:t>
            </a:r>
            <a:br>
              <a:rPr lang="hi-IN" sz="2400" dirty="0" smtClean="0"/>
            </a:br>
            <a:r>
              <a:rPr lang="hi-IN" sz="2400" dirty="0" smtClean="0"/>
              <a:t>बादल, गरजो</a:t>
            </a:r>
            <a:endParaRPr lang="hi-IN" sz="32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u="sng" dirty="0" smtClean="0">
                <a:solidFill>
                  <a:srgbClr val="FF0000"/>
                </a:solidFill>
              </a:rPr>
              <a:t>पाठ-</a:t>
            </a:r>
            <a:r>
              <a:rPr lang="en-US" sz="3200" u="sng" dirty="0" smtClean="0">
                <a:solidFill>
                  <a:srgbClr val="FF0000"/>
                </a:solidFill>
              </a:rPr>
              <a:t>5-</a:t>
            </a:r>
            <a:r>
              <a:rPr lang="hi-IN" sz="3200" u="sng" dirty="0" smtClean="0">
                <a:solidFill>
                  <a:srgbClr val="FF0000"/>
                </a:solidFill>
              </a:rPr>
              <a:t>उत्साह (सूर्यकांत त्रिपाठी निराला) </a:t>
            </a:r>
            <a:endParaRPr lang="en-US" sz="3200" dirty="0"/>
          </a:p>
        </p:txBody>
      </p:sp>
      <p:pic>
        <p:nvPicPr>
          <p:cNvPr id="1026" name="Picture 2" descr="C:\Users\cyntbe\Desktop\UTSAAH.jpg"/>
          <p:cNvPicPr>
            <a:picLocks noGrp="1" noChangeAspect="1" noChangeArrowheads="1"/>
          </p:cNvPicPr>
          <p:nvPr>
            <p:ph idx="1"/>
          </p:nvPr>
        </p:nvPicPr>
        <p:blipFill>
          <a:blip r:embed="rId2"/>
          <a:srcRect/>
          <a:stretch>
            <a:fillRect/>
          </a:stretch>
        </p:blipFill>
        <p:spPr bwMode="auto">
          <a:xfrm>
            <a:off x="0" y="990600"/>
            <a:ext cx="8153400" cy="5867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a:bodyPr>
          <a:lstStyle/>
          <a:p>
            <a:pPr algn="ctr"/>
            <a:r>
              <a:rPr lang="hi-IN" sz="2800" u="sng" dirty="0" smtClean="0">
                <a:solidFill>
                  <a:srgbClr val="FF0000"/>
                </a:solidFill>
              </a:rPr>
              <a:t>पाठ-</a:t>
            </a:r>
            <a:r>
              <a:rPr lang="en-US" sz="2800" u="sng" dirty="0" smtClean="0">
                <a:solidFill>
                  <a:srgbClr val="FF0000"/>
                </a:solidFill>
              </a:rPr>
              <a:t>5-</a:t>
            </a:r>
            <a:r>
              <a:rPr lang="hi-IN" sz="2800" u="sng" dirty="0" smtClean="0">
                <a:solidFill>
                  <a:srgbClr val="FF0000"/>
                </a:solidFill>
              </a:rPr>
              <a:t>अट नहीं रही (सूर्यकांत त्रिपाठी निराला) </a:t>
            </a:r>
            <a:endParaRPr lang="en-US" sz="3200" dirty="0"/>
          </a:p>
        </p:txBody>
      </p:sp>
      <p:sp>
        <p:nvSpPr>
          <p:cNvPr id="3" name="Content Placeholder 2"/>
          <p:cNvSpPr>
            <a:spLocks noGrp="1"/>
          </p:cNvSpPr>
          <p:nvPr>
            <p:ph idx="1"/>
          </p:nvPr>
        </p:nvSpPr>
        <p:spPr>
          <a:xfrm>
            <a:off x="457200" y="990600"/>
            <a:ext cx="7239000" cy="5465136"/>
          </a:xfrm>
        </p:spPr>
        <p:txBody>
          <a:bodyPr>
            <a:noAutofit/>
          </a:bodyPr>
          <a:lstStyle/>
          <a:p>
            <a:pPr algn="just"/>
            <a:endParaRPr lang="en-US" sz="1600" dirty="0" smtClean="0"/>
          </a:p>
          <a:p>
            <a:endParaRPr lang="en-US" sz="1400" dirty="0"/>
          </a:p>
        </p:txBody>
      </p:sp>
      <p:sp>
        <p:nvSpPr>
          <p:cNvPr id="4" name="Rectangle 3"/>
          <p:cNvSpPr/>
          <p:nvPr/>
        </p:nvSpPr>
        <p:spPr>
          <a:xfrm>
            <a:off x="0" y="838200"/>
            <a:ext cx="8153400" cy="8648521"/>
          </a:xfrm>
          <a:prstGeom prst="rect">
            <a:avLst/>
          </a:prstGeom>
        </p:spPr>
        <p:txBody>
          <a:bodyPr wrap="square">
            <a:spAutoFit/>
          </a:bodyPr>
          <a:lstStyle/>
          <a:p>
            <a:pPr algn="ctr" fontAlgn="base"/>
            <a:r>
              <a:rPr lang="hi-IN" sz="1400" b="1" dirty="0" smtClean="0"/>
              <a:t>अट नहीं रही है</a:t>
            </a:r>
          </a:p>
          <a:p>
            <a:pPr algn="ctr" fontAlgn="base"/>
            <a:r>
              <a:rPr lang="hi-IN" sz="1400" dirty="0" smtClean="0"/>
              <a:t>अट नहीं रही है</a:t>
            </a:r>
            <a:br>
              <a:rPr lang="hi-IN" sz="1400" dirty="0" smtClean="0"/>
            </a:br>
            <a:r>
              <a:rPr lang="hi-IN" sz="1400" dirty="0" smtClean="0"/>
              <a:t>आभा फागुन की तन</a:t>
            </a:r>
            <a:br>
              <a:rPr lang="hi-IN" sz="1400" dirty="0" smtClean="0"/>
            </a:br>
            <a:r>
              <a:rPr lang="hi-IN" sz="1400" dirty="0" smtClean="0"/>
              <a:t> सट नहीं रही है।</a:t>
            </a:r>
          </a:p>
          <a:p>
            <a:pPr algn="ctr"/>
            <a:r>
              <a:rPr lang="hi-IN" sz="1400" dirty="0" smtClean="0"/>
              <a:t>कहीं साँस लेते हो,</a:t>
            </a:r>
            <a:br>
              <a:rPr lang="hi-IN" sz="1400" dirty="0" smtClean="0"/>
            </a:br>
            <a:r>
              <a:rPr lang="hi-IN" sz="1400" dirty="0" smtClean="0"/>
              <a:t>   घर-घर भर देते हो,</a:t>
            </a:r>
            <a:br>
              <a:rPr lang="hi-IN" sz="1400" dirty="0" smtClean="0"/>
            </a:br>
            <a:r>
              <a:rPr lang="hi-IN" sz="1400" dirty="0" smtClean="0"/>
              <a:t>      उड़ने को नभ में तुम</a:t>
            </a:r>
            <a:br>
              <a:rPr lang="hi-IN" sz="1400" dirty="0" smtClean="0"/>
            </a:br>
            <a:r>
              <a:rPr lang="hi-IN" sz="1400" dirty="0" smtClean="0"/>
              <a:t>          पर-पर कर देते हो,</a:t>
            </a:r>
            <a:br>
              <a:rPr lang="hi-IN" sz="1400" dirty="0" smtClean="0"/>
            </a:br>
            <a:r>
              <a:rPr lang="hi-IN" sz="1400" dirty="0" smtClean="0"/>
              <a:t>आँख हटाता हूँ तो</a:t>
            </a:r>
            <a:br>
              <a:rPr lang="hi-IN" sz="1400" dirty="0" smtClean="0"/>
            </a:br>
            <a:r>
              <a:rPr lang="hi-IN" sz="1400" dirty="0" smtClean="0"/>
              <a:t>हट नहीं रही है।</a:t>
            </a:r>
          </a:p>
          <a:p>
            <a:pPr algn="ctr"/>
            <a:r>
              <a:rPr lang="hi-IN" sz="1400" dirty="0" smtClean="0"/>
              <a:t>पत्तों से लदी डाल</a:t>
            </a:r>
            <a:br>
              <a:rPr lang="hi-IN" sz="1400" dirty="0" smtClean="0"/>
            </a:br>
            <a:r>
              <a:rPr lang="hi-IN" sz="1400" dirty="0" smtClean="0"/>
              <a:t>   कहीं हरी, कहीं लाल,</a:t>
            </a:r>
            <a:br>
              <a:rPr lang="hi-IN" sz="1400" dirty="0" smtClean="0"/>
            </a:br>
            <a:r>
              <a:rPr lang="hi-IN" sz="1400" dirty="0" smtClean="0"/>
              <a:t>      कहीं पड़ी है उर में</a:t>
            </a:r>
            <a:br>
              <a:rPr lang="hi-IN" sz="1400" dirty="0" smtClean="0"/>
            </a:br>
            <a:r>
              <a:rPr lang="hi-IN" sz="1400" dirty="0" smtClean="0"/>
              <a:t>         मंद गंध पुष्प माल,</a:t>
            </a:r>
            <a:br>
              <a:rPr lang="hi-IN" sz="1400" dirty="0" smtClean="0"/>
            </a:br>
            <a:r>
              <a:rPr lang="hi-IN" sz="1400" dirty="0" smtClean="0"/>
              <a:t>पाट-पाट शोभा श्री</a:t>
            </a:r>
            <a:br>
              <a:rPr lang="hi-IN" sz="1400" dirty="0" smtClean="0"/>
            </a:br>
            <a:r>
              <a:rPr lang="hi-IN" sz="1400" dirty="0" smtClean="0"/>
              <a:t>पट नहीं रही है।</a:t>
            </a:r>
          </a:p>
          <a:p>
            <a:pPr algn="ctr"/>
            <a:endParaRPr lang="hi-IN" sz="1400" dirty="0" smtClean="0"/>
          </a:p>
          <a:p>
            <a:pPr algn="just"/>
            <a:r>
              <a:rPr lang="hi-IN" sz="1600" dirty="0" smtClean="0"/>
              <a:t>इस कविता में कवि ने वसंत ऋतु की सुंदरता का बखान किया है। वसंत ऋतु का आगमन हिंदी के फगुन महीने में होता है। ऐसे में फागुन की आभा इतनी अधिक है कि वह कहीं समा नहीं पा रही है।</a:t>
            </a:r>
            <a:br>
              <a:rPr lang="hi-IN" sz="1600" dirty="0" smtClean="0"/>
            </a:br>
            <a:r>
              <a:rPr lang="hi-IN" sz="1600" dirty="0" smtClean="0"/>
              <a:t>वसंत जब साँस लेता है तो उसकी खुशबू से हर घर भर उठता है। कभी ऐसा लगता है कि बसंत आसमान में उड़ने के लिए अपने पंख फड़फड़ाता है। कवि उस सौंदर्य से अपनी आँखें हटाना चाहता है लेकिन उसकी आँखें हट नहीं रही हैं।</a:t>
            </a:r>
            <a:br>
              <a:rPr lang="hi-IN" sz="1600" dirty="0" smtClean="0"/>
            </a:br>
            <a:r>
              <a:rPr lang="hi-IN" sz="1600" dirty="0" smtClean="0"/>
              <a:t>पेड़ों पर नए पत्ते निकल आए हैं, जो कई रंगों के हैं। कहीं-कहीं पर कुछ पेड़ों के गले में लगता है कि भीनी‌-भीनी खुशबू देने वाले फूलों की माला लटकी हुई है। हर तरफ सुंदरता बिखरी पड़ी है और वह इतनी अधिक है कि धरा पर समा नहीं रही है।</a:t>
            </a:r>
          </a:p>
          <a:p>
            <a:pPr algn="just"/>
            <a:endParaRPr lang="hi-IN" sz="1400" dirty="0" smtClean="0"/>
          </a:p>
          <a:p>
            <a:endParaRPr lang="hi-IN" sz="1400" dirty="0" smtClean="0"/>
          </a:p>
          <a:p>
            <a:endParaRPr lang="hi-IN" sz="1400" dirty="0" smtClean="0"/>
          </a:p>
          <a:p>
            <a:endParaRPr lang="hi-IN" sz="1400" dirty="0" smtClean="0"/>
          </a:p>
          <a:p>
            <a:endParaRPr lang="hi-IN" sz="1400" dirty="0" smtClean="0"/>
          </a:p>
          <a:p>
            <a:endParaRPr lang="hi-IN" sz="1400" dirty="0" smtClean="0"/>
          </a:p>
          <a:p>
            <a:endParaRPr lang="hi-IN" dirty="0" smtClean="0"/>
          </a:p>
          <a:p>
            <a:endParaRPr lang="hi-IN" dirty="0" smtClean="0"/>
          </a:p>
          <a:p>
            <a:endParaRPr lang="hi-IN" dirty="0" smtClean="0"/>
          </a:p>
          <a:p>
            <a:endParaRPr lang="hi-IN" dirty="0" smtClean="0"/>
          </a:p>
          <a:p>
            <a:endParaRPr lang="hi-I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hi-IN" sz="3200" u="sng" dirty="0" smtClean="0">
                <a:solidFill>
                  <a:srgbClr val="FF0000"/>
                </a:solidFill>
              </a:rPr>
              <a:t>पाठ-</a:t>
            </a:r>
            <a:r>
              <a:rPr lang="en-US" sz="3200" u="sng" dirty="0" smtClean="0">
                <a:solidFill>
                  <a:srgbClr val="FF0000"/>
                </a:solidFill>
              </a:rPr>
              <a:t>5-</a:t>
            </a:r>
            <a:r>
              <a:rPr lang="hi-IN" sz="3200" u="sng" dirty="0" smtClean="0">
                <a:solidFill>
                  <a:srgbClr val="FF0000"/>
                </a:solidFill>
              </a:rPr>
              <a:t>उत्साह (सूर्यकांत त्रिपाठी निराला) </a:t>
            </a:r>
            <a:endParaRPr lang="en-US" sz="3200" dirty="0"/>
          </a:p>
        </p:txBody>
      </p:sp>
      <p:sp>
        <p:nvSpPr>
          <p:cNvPr id="3" name="Content Placeholder 2"/>
          <p:cNvSpPr>
            <a:spLocks noGrp="1"/>
          </p:cNvSpPr>
          <p:nvPr>
            <p:ph idx="1"/>
          </p:nvPr>
        </p:nvSpPr>
        <p:spPr>
          <a:xfrm>
            <a:off x="457200" y="1066800"/>
            <a:ext cx="7239000" cy="5388936"/>
          </a:xfrm>
        </p:spPr>
        <p:txBody>
          <a:bodyPr>
            <a:normAutofit fontScale="55000" lnSpcReduction="20000"/>
          </a:bodyPr>
          <a:lstStyle/>
          <a:p>
            <a:pPr algn="ctr">
              <a:buNone/>
            </a:pPr>
            <a:r>
              <a:rPr lang="hi-IN" sz="4300" u="sng" dirty="0" smtClean="0">
                <a:solidFill>
                  <a:srgbClr val="FF0000"/>
                </a:solidFill>
              </a:rPr>
              <a:t>शब्दार्थ </a:t>
            </a:r>
          </a:p>
          <a:p>
            <a:pPr algn="ctr">
              <a:buNone/>
            </a:pPr>
            <a:r>
              <a:rPr lang="hi-IN" sz="4300" u="sng" dirty="0" smtClean="0"/>
              <a:t>उत्साह  </a:t>
            </a:r>
          </a:p>
          <a:p>
            <a:pPr algn="just">
              <a:buNone/>
            </a:pPr>
            <a:r>
              <a:rPr lang="hi-IN" sz="3300" dirty="0" smtClean="0"/>
              <a:t>  ललित-सुन्दर</a:t>
            </a:r>
            <a:r>
              <a:rPr lang="hi-IN" sz="4400" dirty="0" smtClean="0"/>
              <a:t>,</a:t>
            </a:r>
            <a:r>
              <a:rPr lang="hi-IN" sz="3800" dirty="0" smtClean="0"/>
              <a:t> </a:t>
            </a:r>
            <a:r>
              <a:rPr lang="hi-IN" sz="3400" dirty="0" smtClean="0"/>
              <a:t>विद्युत्-छवि-बिजली की शोभा, वज्र-कठोर, विकल-बेचैन, उन्मन-अनमना, निदाघ-तपती गर्मी, अज्ञात-अंजान, अनंत-आकाश, तप्त-गर्म  ,धरा-धरती </a:t>
            </a:r>
            <a:endParaRPr lang="hi-IN" sz="2900" dirty="0" smtClean="0"/>
          </a:p>
          <a:p>
            <a:pPr algn="ctr">
              <a:buNone/>
            </a:pPr>
            <a:endParaRPr lang="hi-IN" sz="3700" b="1" u="sng" dirty="0" smtClean="0"/>
          </a:p>
          <a:p>
            <a:pPr algn="ctr">
              <a:buNone/>
            </a:pPr>
            <a:r>
              <a:rPr lang="hi-IN" sz="3700" b="1" u="sng" dirty="0" smtClean="0"/>
              <a:t>अट नहीं रही </a:t>
            </a:r>
          </a:p>
          <a:p>
            <a:pPr>
              <a:buNone/>
            </a:pPr>
            <a:r>
              <a:rPr lang="hi-IN" sz="3700" dirty="0" smtClean="0"/>
              <a:t>अट-समाना,प्रवेश पाना </a:t>
            </a:r>
          </a:p>
          <a:p>
            <a:pPr>
              <a:buNone/>
            </a:pPr>
            <a:r>
              <a:rPr lang="hi-IN" sz="3700" dirty="0" smtClean="0"/>
              <a:t>आभा-चमक,ज्योति </a:t>
            </a:r>
          </a:p>
          <a:p>
            <a:pPr>
              <a:buNone/>
            </a:pPr>
            <a:r>
              <a:rPr lang="hi-IN" sz="3700" dirty="0" smtClean="0"/>
              <a:t>फागुन-होली के बाद का महीना </a:t>
            </a:r>
          </a:p>
          <a:p>
            <a:pPr>
              <a:buNone/>
            </a:pPr>
            <a:r>
              <a:rPr lang="hi-IN" sz="3700" dirty="0" smtClean="0"/>
              <a:t>मंद-धीमा </a:t>
            </a:r>
          </a:p>
          <a:p>
            <a:pPr>
              <a:buNone/>
            </a:pPr>
            <a:r>
              <a:rPr lang="hi-IN" sz="3700" dirty="0" smtClean="0"/>
              <a:t>पाट-पाट-जगह-जगह </a:t>
            </a:r>
          </a:p>
          <a:p>
            <a:pPr>
              <a:buNone/>
            </a:pPr>
            <a:r>
              <a:rPr lang="hi-IN" sz="3700" dirty="0" smtClean="0"/>
              <a:t>शोभाश्री-सौन्दर्य से भरपूर </a:t>
            </a:r>
          </a:p>
          <a:p>
            <a:pPr>
              <a:buNone/>
            </a:pPr>
            <a:r>
              <a:rPr lang="hi-IN" sz="3700" dirty="0" smtClean="0"/>
              <a:t>पट-सामना </a:t>
            </a:r>
          </a:p>
          <a:p>
            <a:pPr>
              <a:buNone/>
            </a:pPr>
            <a:r>
              <a:rPr lang="hi-IN" sz="3700" dirty="0" smtClean="0"/>
              <a:t>पुष्पमाल-फूलों की माला  </a:t>
            </a:r>
          </a:p>
          <a:p>
            <a:pPr>
              <a:buNone/>
            </a:pPr>
            <a:r>
              <a:rPr lang="hi-IN" sz="2900" dirty="0" smtClean="0"/>
              <a:t/>
            </a:r>
            <a:br>
              <a:rPr lang="hi-IN" sz="2900"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1041</TotalTime>
  <Words>159</Words>
  <Application>Microsoft Office PowerPoint</Application>
  <PresentationFormat>On-screen Show (4:3)</PresentationFormat>
  <Paragraphs>75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Opulent</vt:lpstr>
      <vt:lpstr>Slide 1</vt:lpstr>
      <vt:lpstr>Slide 2</vt:lpstr>
      <vt:lpstr>पाठ-5-उत्साह (सूर्यकांत त्रिपाठी निराला) </vt:lpstr>
      <vt:lpstr>पाठ-5-उत्साह (सूर्यकांत त्रिपाठी निराला) </vt:lpstr>
      <vt:lpstr>पाठ-5-उत्साह (सूर्यकांत त्रिपाठी निराला) </vt:lpstr>
      <vt:lpstr>पाठ-5-उत्साह (सूर्यकांत त्रिपाठी निराला) </vt:lpstr>
      <vt:lpstr>पाठ-5-उत्साह (सूर्यकांत त्रिपाठी निराला) </vt:lpstr>
      <vt:lpstr>पाठ-5-अट नहीं रही (सूर्यकांत त्रिपाठी निराला) </vt:lpstr>
      <vt:lpstr>पाठ-5-उत्साह (सूर्यकांत त्रिपाठी निराला)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117</cp:revision>
  <dcterms:created xsi:type="dcterms:W3CDTF">2006-08-16T00:00:00Z</dcterms:created>
  <dcterms:modified xsi:type="dcterms:W3CDTF">2020-07-29T16:37:36Z</dcterms:modified>
</cp:coreProperties>
</file>